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3"/>
  </p:notesMasterIdLst>
  <p:sldIdLst>
    <p:sldId id="256" r:id="rId2"/>
    <p:sldId id="568" r:id="rId3"/>
    <p:sldId id="620" r:id="rId4"/>
    <p:sldId id="570" r:id="rId5"/>
    <p:sldId id="609" r:id="rId6"/>
    <p:sldId id="594" r:id="rId7"/>
    <p:sldId id="625" r:id="rId8"/>
    <p:sldId id="630" r:id="rId9"/>
    <p:sldId id="623" r:id="rId10"/>
    <p:sldId id="624" r:id="rId11"/>
    <p:sldId id="650" r:id="rId12"/>
    <p:sldId id="651" r:id="rId13"/>
    <p:sldId id="635" r:id="rId14"/>
    <p:sldId id="637" r:id="rId15"/>
    <p:sldId id="639" r:id="rId16"/>
    <p:sldId id="653" r:id="rId17"/>
    <p:sldId id="654" r:id="rId18"/>
    <p:sldId id="636" r:id="rId19"/>
    <p:sldId id="640" r:id="rId20"/>
    <p:sldId id="627" r:id="rId21"/>
    <p:sldId id="647" r:id="rId22"/>
    <p:sldId id="648" r:id="rId23"/>
    <p:sldId id="638" r:id="rId24"/>
    <p:sldId id="641" r:id="rId25"/>
    <p:sldId id="642" r:id="rId26"/>
    <p:sldId id="643" r:id="rId27"/>
    <p:sldId id="644" r:id="rId28"/>
    <p:sldId id="645" r:id="rId29"/>
    <p:sldId id="649" r:id="rId30"/>
    <p:sldId id="632" r:id="rId31"/>
    <p:sldId id="63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xtension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amonaha\Documents\Heather's%20Stuff\2012\Brassicas\Forage%20Brassica%20Yield%202010-2012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amonaha\Desktop\Forage%20FA%20Summary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usan:Documents:Heather's%20Stuff:2011:Organic%20Valley:Guy's:fatty%20acid%20means:OV%20Guy%20FA%20Tables%20and%20Charts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usan:Documents:Heather's%20Stuff:2011:Organic%20Valley:Guy's:fatty%20acid%20means:OV%20Guy%20FA%20Tables%20and%20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8.816168475869228E-2"/>
          <c:y val="0.14608695652173923"/>
          <c:w val="0.89259201706450775"/>
          <c:h val="0.74881170831906962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7370A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CP</a:t>
                    </a:r>
                    <a:r>
                      <a:rPr lang="en-US" baseline="0"/>
                      <a:t> 20.5%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CP 17.4%</a:t>
                    </a:r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CP 22.1%</a:t>
                    </a:r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CP</a:t>
                    </a:r>
                    <a:r>
                      <a:rPr lang="en-US" baseline="0"/>
                      <a:t> 21.6%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2590</c:v>
                </c:pt>
                <c:pt idx="1">
                  <c:v>991</c:v>
                </c:pt>
                <c:pt idx="2">
                  <c:v>2015</c:v>
                </c:pt>
                <c:pt idx="3">
                  <c:v>2243</c:v>
                </c:pt>
              </c:numCache>
            </c:numRef>
          </c:val>
        </c:ser>
        <c:dLbls>
          <c:showVal val="1"/>
        </c:dLbls>
        <c:axId val="72672000"/>
        <c:axId val="72959872"/>
      </c:barChart>
      <c:catAx>
        <c:axId val="726720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chemeClr val="tx1"/>
            </a:solidFill>
          </a:ln>
        </c:spPr>
        <c:crossAx val="72959872"/>
        <c:crosses val="autoZero"/>
        <c:auto val="1"/>
        <c:lblAlgn val="ctr"/>
        <c:lblOffset val="100"/>
      </c:catAx>
      <c:valAx>
        <c:axId val="72959872"/>
        <c:scaling>
          <c:orientation val="minMax"/>
          <c:max val="350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DM Yield (lbs/acre)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crossAx val="72672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872D33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Total FA </a:t>
                    </a:r>
                  </a:p>
                  <a:p>
                    <a:r>
                      <a:rPr lang="en-US"/>
                      <a:t>20.0 mg/g</a:t>
                    </a:r>
                  </a:p>
                </c:rich>
              </c:tx>
              <c:dLblPos val="inBase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Total FA </a:t>
                    </a:r>
                  </a:p>
                  <a:p>
                    <a:r>
                      <a:rPr lang="en-US"/>
                      <a:t>20.7 mg/g</a:t>
                    </a:r>
                  </a:p>
                </c:rich>
              </c:tx>
              <c:dLblPos val="inBase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Total FA </a:t>
                    </a:r>
                  </a:p>
                  <a:p>
                    <a:r>
                      <a:rPr lang="en-US"/>
                      <a:t>21.9 mg/g</a:t>
                    </a:r>
                  </a:p>
                </c:rich>
              </c:tx>
              <c:dLblPos val="inBase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Total FA </a:t>
                    </a:r>
                  </a:p>
                  <a:p>
                    <a:r>
                      <a:rPr lang="en-US"/>
                      <a:t>12.9 mg/g</a:t>
                    </a:r>
                  </a:p>
                </c:rich>
              </c:tx>
              <c:dLblPos val="inBase"/>
              <c:showVal val="1"/>
            </c:dLbl>
            <c:dLblPos val="inBase"/>
            <c:showVal val="1"/>
          </c:dLbls>
          <c:cat>
            <c:strRef>
              <c:f>Sheet1!$A$3:$A$6</c:f>
              <c:strCache>
                <c:ptCount val="4"/>
                <c:pt idx="0">
                  <c:v>Small Grain (Veg)</c:v>
                </c:pt>
                <c:pt idx="1">
                  <c:v>Brassicas</c:v>
                </c:pt>
                <c:pt idx="2">
                  <c:v>Perennial Hay (2nd &amp; 3rd cut) </c:v>
                </c:pt>
                <c:pt idx="3">
                  <c:v>Summer Annual (1st cut)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56.1</c:v>
                </c:pt>
                <c:pt idx="1">
                  <c:v>49.8</c:v>
                </c:pt>
                <c:pt idx="2">
                  <c:v>46.9</c:v>
                </c:pt>
                <c:pt idx="3">
                  <c:v>42.8</c:v>
                </c:pt>
              </c:numCache>
            </c:numRef>
          </c:val>
        </c:ser>
        <c:axId val="73057024"/>
        <c:axId val="73058944"/>
      </c:barChart>
      <c:catAx>
        <c:axId val="730570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Forage</a:t>
                </a:r>
              </a:p>
            </c:rich>
          </c:tx>
          <c:layout/>
        </c:title>
        <c:majorTickMark val="none"/>
        <c:tickLblPos val="nextTo"/>
        <c:crossAx val="73058944"/>
        <c:crosses val="autoZero"/>
        <c:auto val="1"/>
        <c:lblAlgn val="ctr"/>
        <c:lblOffset val="100"/>
      </c:catAx>
      <c:valAx>
        <c:axId val="730589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Omega-3 FA (% of total FA)</a:t>
                </a:r>
              </a:p>
            </c:rich>
          </c:tx>
          <c:layout/>
        </c:title>
        <c:numFmt formatCode="General" sourceLinked="1"/>
        <c:tickLblPos val="nextTo"/>
        <c:crossAx val="73057024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>
                <a:latin typeface="Arial"/>
                <a:cs typeface="Arial"/>
              </a:rPr>
              <a:t>Vegetative Stage</a:t>
            </a:r>
          </a:p>
        </c:rich>
      </c:tx>
      <c:layout>
        <c:manualLayout>
          <c:xMode val="edge"/>
          <c:yMode val="edge"/>
          <c:x val="0.26245982314300231"/>
          <c:y val="2.2075055187638012E-2"/>
        </c:manualLayout>
      </c:layout>
    </c:title>
    <c:plotArea>
      <c:layout/>
      <c:pieChart>
        <c:varyColors val="1"/>
        <c:ser>
          <c:idx val="1"/>
          <c:order val="1"/>
          <c:dPt>
            <c:idx val="1"/>
            <c:spPr>
              <a:solidFill>
                <a:srgbClr val="8DD063"/>
              </a:solidFill>
            </c:spPr>
          </c:dPt>
          <c:dPt>
            <c:idx val="2"/>
            <c:spPr>
              <a:solidFill>
                <a:srgbClr val="E5275E"/>
              </a:solidFill>
            </c:spPr>
          </c:dPt>
          <c:dPt>
            <c:idx val="3"/>
            <c:spPr>
              <a:solidFill>
                <a:srgbClr val="8F3884"/>
              </a:solidFill>
            </c:spPr>
          </c:dPt>
          <c:dLbls>
            <c:txPr>
              <a:bodyPr/>
              <a:lstStyle/>
              <a:p>
                <a:pPr>
                  <a:defRPr sz="2000">
                    <a:latin typeface="Arial"/>
                    <a:cs typeface="Arial"/>
                  </a:defRPr>
                </a:pPr>
                <a:endParaRPr lang="en-US"/>
              </a:p>
            </c:txPr>
            <c:showPercent val="1"/>
          </c:dLbls>
          <c:cat>
            <c:strRef>
              <c:f>Sheet1!$F$43:$I$43</c:f>
              <c:strCache>
                <c:ptCount val="4"/>
                <c:pt idx="0">
                  <c:v>SFA</c:v>
                </c:pt>
                <c:pt idx="1">
                  <c:v>MUFA</c:v>
                </c:pt>
                <c:pt idx="2">
                  <c:v>Omega 3</c:v>
                </c:pt>
                <c:pt idx="3">
                  <c:v>Omega 6</c:v>
                </c:pt>
              </c:strCache>
            </c:strRef>
          </c:cat>
          <c:val>
            <c:numRef>
              <c:f>Sheet1!$F$44:$I$44</c:f>
              <c:numCache>
                <c:formatCode>0.0</c:formatCode>
                <c:ptCount val="4"/>
                <c:pt idx="0">
                  <c:v>22</c:v>
                </c:pt>
                <c:pt idx="1">
                  <c:v>2.4</c:v>
                </c:pt>
                <c:pt idx="2">
                  <c:v>62.216989166666423</c:v>
                </c:pt>
                <c:pt idx="3">
                  <c:v>13.379845000000023</c:v>
                </c:pt>
              </c:numCache>
            </c:numRef>
          </c:val>
        </c:ser>
        <c:ser>
          <c:idx val="0"/>
          <c:order val="0"/>
          <c:dPt>
            <c:idx val="1"/>
            <c:spPr>
              <a:solidFill>
                <a:srgbClr val="8DD063"/>
              </a:solidFill>
            </c:spPr>
          </c:dPt>
          <c:dPt>
            <c:idx val="2"/>
            <c:spPr>
              <a:solidFill>
                <a:srgbClr val="E5275E"/>
              </a:solidFill>
            </c:spPr>
          </c:dPt>
          <c:dPt>
            <c:idx val="3"/>
            <c:spPr>
              <a:solidFill>
                <a:srgbClr val="8F3884"/>
              </a:solidFill>
            </c:spPr>
          </c:dPt>
          <c:cat>
            <c:strRef>
              <c:f>Sheet1!$F$43:$I$43</c:f>
              <c:strCache>
                <c:ptCount val="4"/>
                <c:pt idx="0">
                  <c:v>SFA</c:v>
                </c:pt>
                <c:pt idx="1">
                  <c:v>MUFA</c:v>
                </c:pt>
                <c:pt idx="2">
                  <c:v>Omega 3</c:v>
                </c:pt>
                <c:pt idx="3">
                  <c:v>Omega 6</c:v>
                </c:pt>
              </c:strCache>
            </c:strRef>
          </c:cat>
          <c:val>
            <c:numRef>
              <c:f>Sheet1!$F$47:$I$47</c:f>
              <c:numCache>
                <c:formatCode>0.0</c:formatCode>
                <c:ptCount val="4"/>
                <c:pt idx="0">
                  <c:v>25.2</c:v>
                </c:pt>
                <c:pt idx="1">
                  <c:v>23.6</c:v>
                </c:pt>
                <c:pt idx="2">
                  <c:v>11.801036250000038</c:v>
                </c:pt>
                <c:pt idx="3">
                  <c:v>39.334130000000002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latin typeface="Arial"/>
                <a:cs typeface="Arial"/>
              </a:defRPr>
            </a:pPr>
            <a:r>
              <a:rPr lang="en-US" sz="2000">
                <a:latin typeface="Arial"/>
                <a:cs typeface="Arial"/>
              </a:rPr>
              <a:t>Boot Stage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2493483573174002"/>
          <c:y val="0.21454490063742049"/>
          <c:w val="0.66860530364739179"/>
          <c:h val="0.69248406449193756"/>
        </c:manualLayout>
      </c:layout>
      <c:pieChart>
        <c:varyColors val="1"/>
        <c:ser>
          <c:idx val="1"/>
          <c:order val="1"/>
          <c:dPt>
            <c:idx val="1"/>
            <c:spPr>
              <a:solidFill>
                <a:srgbClr val="8DD063"/>
              </a:solidFill>
            </c:spPr>
          </c:dPt>
          <c:dPt>
            <c:idx val="2"/>
            <c:spPr>
              <a:solidFill>
                <a:srgbClr val="E5275E"/>
              </a:solidFill>
            </c:spPr>
          </c:dPt>
          <c:dPt>
            <c:idx val="3"/>
            <c:spPr>
              <a:solidFill>
                <a:srgbClr val="8F3884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000">
                      <a:latin typeface="Arial"/>
                      <a:cs typeface="Arial"/>
                    </a:defRPr>
                  </a:pPr>
                  <a:endParaRPr lang="en-US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2000">
                      <a:latin typeface="Arial"/>
                      <a:cs typeface="Arial"/>
                    </a:defRPr>
                  </a:pPr>
                  <a:endParaRPr lang="en-US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2000">
                      <a:latin typeface="Arial"/>
                      <a:cs typeface="Arial"/>
                    </a:defRPr>
                  </a:pPr>
                  <a:endParaRPr lang="en-US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sz="2000">
                      <a:latin typeface="Arial"/>
                      <a:cs typeface="Arial"/>
                    </a:defRPr>
                  </a:pPr>
                  <a:endParaRPr lang="en-US"/>
                </a:p>
              </c:txPr>
            </c:dLbl>
            <c:txPr>
              <a:bodyPr/>
              <a:lstStyle/>
              <a:p>
                <a:pPr>
                  <a:defRPr sz="3200">
                    <a:latin typeface="Arial"/>
                    <a:cs typeface="Arial"/>
                  </a:defRPr>
                </a:pPr>
                <a:endParaRPr lang="en-US"/>
              </a:p>
            </c:txPr>
            <c:showPercent val="1"/>
          </c:dLbls>
          <c:cat>
            <c:strRef>
              <c:f>Sheet1!$F$43:$I$43</c:f>
              <c:strCache>
                <c:ptCount val="4"/>
                <c:pt idx="0">
                  <c:v>SFA</c:v>
                </c:pt>
                <c:pt idx="1">
                  <c:v>MUFA</c:v>
                </c:pt>
                <c:pt idx="2">
                  <c:v>Omega 3</c:v>
                </c:pt>
                <c:pt idx="3">
                  <c:v>Omega 6</c:v>
                </c:pt>
              </c:strCache>
            </c:strRef>
          </c:cat>
          <c:val>
            <c:numRef>
              <c:f>Sheet1!$F$45:$I$45</c:f>
              <c:numCache>
                <c:formatCode>0.0</c:formatCode>
                <c:ptCount val="4"/>
                <c:pt idx="0">
                  <c:v>34.700000000000003</c:v>
                </c:pt>
                <c:pt idx="1">
                  <c:v>4</c:v>
                </c:pt>
                <c:pt idx="2">
                  <c:v>45.708278333333361</c:v>
                </c:pt>
                <c:pt idx="3">
                  <c:v>15.588160416666669</c:v>
                </c:pt>
              </c:numCache>
            </c:numRef>
          </c:val>
        </c:ser>
        <c:ser>
          <c:idx val="0"/>
          <c:order val="0"/>
          <c:dPt>
            <c:idx val="1"/>
            <c:spPr>
              <a:solidFill>
                <a:srgbClr val="8DD063"/>
              </a:solidFill>
            </c:spPr>
          </c:dPt>
          <c:dPt>
            <c:idx val="2"/>
            <c:spPr>
              <a:solidFill>
                <a:srgbClr val="E5275E"/>
              </a:solidFill>
            </c:spPr>
          </c:dPt>
          <c:dPt>
            <c:idx val="3"/>
            <c:spPr>
              <a:solidFill>
                <a:srgbClr val="8F3884"/>
              </a:solidFill>
            </c:spPr>
          </c:dPt>
          <c:cat>
            <c:strRef>
              <c:f>Sheet1!$F$43:$I$43</c:f>
              <c:strCache>
                <c:ptCount val="4"/>
                <c:pt idx="0">
                  <c:v>SFA</c:v>
                </c:pt>
                <c:pt idx="1">
                  <c:v>MUFA</c:v>
                </c:pt>
                <c:pt idx="2">
                  <c:v>Omega 3</c:v>
                </c:pt>
                <c:pt idx="3">
                  <c:v>Omega 6</c:v>
                </c:pt>
              </c:strCache>
            </c:strRef>
          </c:cat>
          <c:val>
            <c:numRef>
              <c:f>Sheet1!$F$47:$I$47</c:f>
              <c:numCache>
                <c:formatCode>0.0</c:formatCode>
                <c:ptCount val="4"/>
                <c:pt idx="0">
                  <c:v>25.2</c:v>
                </c:pt>
                <c:pt idx="1">
                  <c:v>23.6</c:v>
                </c:pt>
                <c:pt idx="2">
                  <c:v>11.801036250000038</c:v>
                </c:pt>
                <c:pt idx="3">
                  <c:v>39.334130000000002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FC1A35-3D84-49B8-9386-68DB64FA9ED2}" type="doc">
      <dgm:prSet loTypeId="urn:microsoft.com/office/officeart/2005/8/layout/process1" loCatId="process" qsTypeId="urn:microsoft.com/office/officeart/2005/8/quickstyle/simple1" qsCatId="simple" csTypeId="urn:microsoft.com/office/officeart/2005/8/colors/accent6_1" csCatId="accent6" phldr="1"/>
      <dgm:spPr/>
    </dgm:pt>
    <dgm:pt modelId="{56F8753A-0DD3-4795-867A-F0DCF2F7B07F}">
      <dgm:prSet phldrT="[Text]"/>
      <dgm:spPr/>
      <dgm:t>
        <a:bodyPr/>
        <a:lstStyle/>
        <a:p>
          <a:r>
            <a:rPr lang="en-US" dirty="0" smtClean="0"/>
            <a:t>Soil	</a:t>
          </a:r>
          <a:endParaRPr lang="en-US" dirty="0"/>
        </a:p>
      </dgm:t>
    </dgm:pt>
    <dgm:pt modelId="{420362FC-A1E7-40C7-9605-B43374CFD142}" type="parTrans" cxnId="{7085607C-75AC-4866-9900-A08CE33E55D0}">
      <dgm:prSet/>
      <dgm:spPr/>
      <dgm:t>
        <a:bodyPr/>
        <a:lstStyle/>
        <a:p>
          <a:endParaRPr lang="en-US"/>
        </a:p>
      </dgm:t>
    </dgm:pt>
    <dgm:pt modelId="{17ABCF54-9F95-4A61-B74E-38558D187B9A}" type="sibTrans" cxnId="{7085607C-75AC-4866-9900-A08CE33E55D0}">
      <dgm:prSet/>
      <dgm:spPr/>
      <dgm:t>
        <a:bodyPr/>
        <a:lstStyle/>
        <a:p>
          <a:endParaRPr lang="en-US"/>
        </a:p>
      </dgm:t>
    </dgm:pt>
    <dgm:pt modelId="{6744694E-C0C3-4655-AC66-0F73A90F603E}">
      <dgm:prSet phldrT="[Text]"/>
      <dgm:spPr/>
      <dgm:t>
        <a:bodyPr/>
        <a:lstStyle/>
        <a:p>
          <a:r>
            <a:rPr lang="en-US" dirty="0" smtClean="0"/>
            <a:t>Forage</a:t>
          </a:r>
          <a:endParaRPr lang="en-US" dirty="0"/>
        </a:p>
      </dgm:t>
    </dgm:pt>
    <dgm:pt modelId="{F002D615-719D-41E1-BB2B-94C6FDD08014}" type="parTrans" cxnId="{19476D23-444E-41E5-A977-DBE2EFBAA216}">
      <dgm:prSet/>
      <dgm:spPr/>
      <dgm:t>
        <a:bodyPr/>
        <a:lstStyle/>
        <a:p>
          <a:endParaRPr lang="en-US"/>
        </a:p>
      </dgm:t>
    </dgm:pt>
    <dgm:pt modelId="{B7DFE742-8E75-4D4D-B33F-5A9719661DC8}" type="sibTrans" cxnId="{19476D23-444E-41E5-A977-DBE2EFBAA216}">
      <dgm:prSet/>
      <dgm:spPr/>
      <dgm:t>
        <a:bodyPr/>
        <a:lstStyle/>
        <a:p>
          <a:endParaRPr lang="en-US"/>
        </a:p>
      </dgm:t>
    </dgm:pt>
    <dgm:pt modelId="{B84B5530-5028-45F4-8CCB-4F629773076C}">
      <dgm:prSet phldrT="[Text]"/>
      <dgm:spPr/>
      <dgm:t>
        <a:bodyPr/>
        <a:lstStyle/>
        <a:p>
          <a:r>
            <a:rPr lang="en-US" dirty="0" smtClean="0"/>
            <a:t>Cows</a:t>
          </a:r>
          <a:endParaRPr lang="en-US" dirty="0"/>
        </a:p>
      </dgm:t>
    </dgm:pt>
    <dgm:pt modelId="{E41D825E-63F1-47B0-AA2B-58F8088DA56F}" type="parTrans" cxnId="{58AB69C4-7D16-4B00-B540-D72E54D51FEC}">
      <dgm:prSet/>
      <dgm:spPr/>
      <dgm:t>
        <a:bodyPr/>
        <a:lstStyle/>
        <a:p>
          <a:endParaRPr lang="en-US"/>
        </a:p>
      </dgm:t>
    </dgm:pt>
    <dgm:pt modelId="{610D1A4B-617C-4044-B759-7903AAD1B89C}" type="sibTrans" cxnId="{58AB69C4-7D16-4B00-B540-D72E54D51FEC}">
      <dgm:prSet/>
      <dgm:spPr/>
      <dgm:t>
        <a:bodyPr/>
        <a:lstStyle/>
        <a:p>
          <a:endParaRPr lang="en-US"/>
        </a:p>
      </dgm:t>
    </dgm:pt>
    <dgm:pt modelId="{F14D2852-F7B2-4D8B-BB5E-2D94C275E0AF}">
      <dgm:prSet phldrT="[Text]"/>
      <dgm:spPr/>
      <dgm:t>
        <a:bodyPr/>
        <a:lstStyle/>
        <a:p>
          <a:r>
            <a:rPr lang="en-US" dirty="0" smtClean="0"/>
            <a:t>Milk</a:t>
          </a:r>
          <a:endParaRPr lang="en-US" dirty="0"/>
        </a:p>
      </dgm:t>
    </dgm:pt>
    <dgm:pt modelId="{BFB6DE6C-5825-4424-A9B4-3B158C52875F}" type="parTrans" cxnId="{8FE447F2-A44F-4CE4-9EDE-09A20C02E7DC}">
      <dgm:prSet/>
      <dgm:spPr/>
      <dgm:t>
        <a:bodyPr/>
        <a:lstStyle/>
        <a:p>
          <a:endParaRPr lang="en-US"/>
        </a:p>
      </dgm:t>
    </dgm:pt>
    <dgm:pt modelId="{E5264B51-BEED-4627-A5CB-D4570014D3E2}" type="sibTrans" cxnId="{8FE447F2-A44F-4CE4-9EDE-09A20C02E7DC}">
      <dgm:prSet/>
      <dgm:spPr/>
      <dgm:t>
        <a:bodyPr/>
        <a:lstStyle/>
        <a:p>
          <a:endParaRPr lang="en-US"/>
        </a:p>
      </dgm:t>
    </dgm:pt>
    <dgm:pt modelId="{B6DDB989-FE35-46C4-86BF-4C3FE3599094}">
      <dgm:prSet phldrT="[Text]"/>
      <dgm:spPr/>
      <dgm:t>
        <a:bodyPr/>
        <a:lstStyle/>
        <a:p>
          <a:r>
            <a:rPr lang="en-US" dirty="0" smtClean="0"/>
            <a:t>Families</a:t>
          </a:r>
          <a:endParaRPr lang="en-US" dirty="0"/>
        </a:p>
      </dgm:t>
    </dgm:pt>
    <dgm:pt modelId="{4725E269-C925-43D0-9BDF-763DB53B71CB}" type="parTrans" cxnId="{6DD53819-42E7-4B96-8231-4C4982A078F1}">
      <dgm:prSet/>
      <dgm:spPr/>
      <dgm:t>
        <a:bodyPr/>
        <a:lstStyle/>
        <a:p>
          <a:endParaRPr lang="en-US"/>
        </a:p>
      </dgm:t>
    </dgm:pt>
    <dgm:pt modelId="{86EA52AB-D287-48A4-A738-3F0FF5C96EE4}" type="sibTrans" cxnId="{6DD53819-42E7-4B96-8231-4C4982A078F1}">
      <dgm:prSet/>
      <dgm:spPr/>
      <dgm:t>
        <a:bodyPr/>
        <a:lstStyle/>
        <a:p>
          <a:endParaRPr lang="en-US"/>
        </a:p>
      </dgm:t>
    </dgm:pt>
    <dgm:pt modelId="{501F0A21-36C1-4B9C-989E-C182457D758E}" type="pres">
      <dgm:prSet presAssocID="{90FC1A35-3D84-49B8-9386-68DB64FA9ED2}" presName="Name0" presStyleCnt="0">
        <dgm:presLayoutVars>
          <dgm:dir/>
          <dgm:resizeHandles val="exact"/>
        </dgm:presLayoutVars>
      </dgm:prSet>
      <dgm:spPr/>
    </dgm:pt>
    <dgm:pt modelId="{8E9F66F1-5676-44A8-B8CC-7E62F1903D49}" type="pres">
      <dgm:prSet presAssocID="{56F8753A-0DD3-4795-867A-F0DCF2F7B07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569537-8B9F-4724-80FA-4EEEAA41919A}" type="pres">
      <dgm:prSet presAssocID="{17ABCF54-9F95-4A61-B74E-38558D187B9A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DECD337-4897-42E4-B60D-CFC59FAE6F64}" type="pres">
      <dgm:prSet presAssocID="{17ABCF54-9F95-4A61-B74E-38558D187B9A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2DA2DD2E-2DB1-43BB-9F15-8EA1323E48FF}" type="pres">
      <dgm:prSet presAssocID="{6744694E-C0C3-4655-AC66-0F73A90F60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3BEF1-A98D-49E7-A8C3-1319FC6F8D48}" type="pres">
      <dgm:prSet presAssocID="{B7DFE742-8E75-4D4D-B33F-5A9719661DC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A1A03B-788A-4919-AAE9-5F83DB0E7D2E}" type="pres">
      <dgm:prSet presAssocID="{B7DFE742-8E75-4D4D-B33F-5A9719661DC8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6FD486-259B-4E21-A234-A2C204A1499B}" type="pres">
      <dgm:prSet presAssocID="{B84B5530-5028-45F4-8CCB-4F629773076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99A44-091F-49F3-A78F-7A20E1197839}" type="pres">
      <dgm:prSet presAssocID="{610D1A4B-617C-4044-B759-7903AAD1B89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1BA1044-02D1-4D39-8A67-288D7E68BF8F}" type="pres">
      <dgm:prSet presAssocID="{610D1A4B-617C-4044-B759-7903AAD1B89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42DABD4-2FD0-4F0C-828C-33AFD117FE99}" type="pres">
      <dgm:prSet presAssocID="{F14D2852-F7B2-4D8B-BB5E-2D94C275E0A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01BE7-8709-4B32-B19F-0AAD07C8C2ED}" type="pres">
      <dgm:prSet presAssocID="{E5264B51-BEED-4627-A5CB-D4570014D3E2}" presName="sibTrans" presStyleLbl="sibTrans2D1" presStyleIdx="3" presStyleCnt="4"/>
      <dgm:spPr/>
      <dgm:t>
        <a:bodyPr/>
        <a:lstStyle/>
        <a:p>
          <a:endParaRPr lang="en-US"/>
        </a:p>
      </dgm:t>
    </dgm:pt>
    <dgm:pt modelId="{95729DD0-F460-4746-8875-C3FEB4A55A41}" type="pres">
      <dgm:prSet presAssocID="{E5264B51-BEED-4627-A5CB-D4570014D3E2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C3EE9CF-F756-4955-87F5-86F50BF8B9C4}" type="pres">
      <dgm:prSet presAssocID="{B6DDB989-FE35-46C4-86BF-4C3FE35990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E447F2-A44F-4CE4-9EDE-09A20C02E7DC}" srcId="{90FC1A35-3D84-49B8-9386-68DB64FA9ED2}" destId="{F14D2852-F7B2-4D8B-BB5E-2D94C275E0AF}" srcOrd="3" destOrd="0" parTransId="{BFB6DE6C-5825-4424-A9B4-3B158C52875F}" sibTransId="{E5264B51-BEED-4627-A5CB-D4570014D3E2}"/>
    <dgm:cxn modelId="{3F4F09E9-C648-41B6-9C1E-65A551F8C53C}" type="presOf" srcId="{E5264B51-BEED-4627-A5CB-D4570014D3E2}" destId="{95729DD0-F460-4746-8875-C3FEB4A55A41}" srcOrd="1" destOrd="0" presId="urn:microsoft.com/office/officeart/2005/8/layout/process1"/>
    <dgm:cxn modelId="{58BF2059-6578-4518-911F-D1707C197DF3}" type="presOf" srcId="{B6DDB989-FE35-46C4-86BF-4C3FE3599094}" destId="{DC3EE9CF-F756-4955-87F5-86F50BF8B9C4}" srcOrd="0" destOrd="0" presId="urn:microsoft.com/office/officeart/2005/8/layout/process1"/>
    <dgm:cxn modelId="{2DFF0BF9-9429-4F7B-927F-343CE8FA9A56}" type="presOf" srcId="{B7DFE742-8E75-4D4D-B33F-5A9719661DC8}" destId="{FFA1A03B-788A-4919-AAE9-5F83DB0E7D2E}" srcOrd="1" destOrd="0" presId="urn:microsoft.com/office/officeart/2005/8/layout/process1"/>
    <dgm:cxn modelId="{C8A0CFBA-D221-4F86-A84D-00CAFD3B6308}" type="presOf" srcId="{90FC1A35-3D84-49B8-9386-68DB64FA9ED2}" destId="{501F0A21-36C1-4B9C-989E-C182457D758E}" srcOrd="0" destOrd="0" presId="urn:microsoft.com/office/officeart/2005/8/layout/process1"/>
    <dgm:cxn modelId="{6DD53819-42E7-4B96-8231-4C4982A078F1}" srcId="{90FC1A35-3D84-49B8-9386-68DB64FA9ED2}" destId="{B6DDB989-FE35-46C4-86BF-4C3FE3599094}" srcOrd="4" destOrd="0" parTransId="{4725E269-C925-43D0-9BDF-763DB53B71CB}" sibTransId="{86EA52AB-D287-48A4-A738-3F0FF5C96EE4}"/>
    <dgm:cxn modelId="{19476D23-444E-41E5-A977-DBE2EFBAA216}" srcId="{90FC1A35-3D84-49B8-9386-68DB64FA9ED2}" destId="{6744694E-C0C3-4655-AC66-0F73A90F603E}" srcOrd="1" destOrd="0" parTransId="{F002D615-719D-41E1-BB2B-94C6FDD08014}" sibTransId="{B7DFE742-8E75-4D4D-B33F-5A9719661DC8}"/>
    <dgm:cxn modelId="{5F8FE0CA-292B-401F-B1DF-8070191A9D29}" type="presOf" srcId="{56F8753A-0DD3-4795-867A-F0DCF2F7B07F}" destId="{8E9F66F1-5676-44A8-B8CC-7E62F1903D49}" srcOrd="0" destOrd="0" presId="urn:microsoft.com/office/officeart/2005/8/layout/process1"/>
    <dgm:cxn modelId="{51A9FF3D-2BE9-424F-97D4-517E20FC069A}" type="presOf" srcId="{E5264B51-BEED-4627-A5CB-D4570014D3E2}" destId="{6D201BE7-8709-4B32-B19F-0AAD07C8C2ED}" srcOrd="0" destOrd="0" presId="urn:microsoft.com/office/officeart/2005/8/layout/process1"/>
    <dgm:cxn modelId="{0E965CC2-F372-482B-A903-64D344E04CF1}" type="presOf" srcId="{F14D2852-F7B2-4D8B-BB5E-2D94C275E0AF}" destId="{342DABD4-2FD0-4F0C-828C-33AFD117FE99}" srcOrd="0" destOrd="0" presId="urn:microsoft.com/office/officeart/2005/8/layout/process1"/>
    <dgm:cxn modelId="{7085607C-75AC-4866-9900-A08CE33E55D0}" srcId="{90FC1A35-3D84-49B8-9386-68DB64FA9ED2}" destId="{56F8753A-0DD3-4795-867A-F0DCF2F7B07F}" srcOrd="0" destOrd="0" parTransId="{420362FC-A1E7-40C7-9605-B43374CFD142}" sibTransId="{17ABCF54-9F95-4A61-B74E-38558D187B9A}"/>
    <dgm:cxn modelId="{CFAF1858-949B-4302-B002-19A4E91ABB14}" type="presOf" srcId="{610D1A4B-617C-4044-B759-7903AAD1B89C}" destId="{D1BA1044-02D1-4D39-8A67-288D7E68BF8F}" srcOrd="1" destOrd="0" presId="urn:microsoft.com/office/officeart/2005/8/layout/process1"/>
    <dgm:cxn modelId="{1EBD9519-4685-40EB-81E3-3FBB38D6BD92}" type="presOf" srcId="{B7DFE742-8E75-4D4D-B33F-5A9719661DC8}" destId="{2213BEF1-A98D-49E7-A8C3-1319FC6F8D48}" srcOrd="0" destOrd="0" presId="urn:microsoft.com/office/officeart/2005/8/layout/process1"/>
    <dgm:cxn modelId="{BFE33918-4F66-4F39-8510-A7D14E681437}" type="presOf" srcId="{6744694E-C0C3-4655-AC66-0F73A90F603E}" destId="{2DA2DD2E-2DB1-43BB-9F15-8EA1323E48FF}" srcOrd="0" destOrd="0" presId="urn:microsoft.com/office/officeart/2005/8/layout/process1"/>
    <dgm:cxn modelId="{A58ECAC4-4473-439E-81CF-7DD71966A4D8}" type="presOf" srcId="{610D1A4B-617C-4044-B759-7903AAD1B89C}" destId="{FB399A44-091F-49F3-A78F-7A20E1197839}" srcOrd="0" destOrd="0" presId="urn:microsoft.com/office/officeart/2005/8/layout/process1"/>
    <dgm:cxn modelId="{58AB69C4-7D16-4B00-B540-D72E54D51FEC}" srcId="{90FC1A35-3D84-49B8-9386-68DB64FA9ED2}" destId="{B84B5530-5028-45F4-8CCB-4F629773076C}" srcOrd="2" destOrd="0" parTransId="{E41D825E-63F1-47B0-AA2B-58F8088DA56F}" sibTransId="{610D1A4B-617C-4044-B759-7903AAD1B89C}"/>
    <dgm:cxn modelId="{309823EE-3677-44D2-B043-92072DD3AE4D}" type="presOf" srcId="{17ABCF54-9F95-4A61-B74E-38558D187B9A}" destId="{69569537-8B9F-4724-80FA-4EEEAA41919A}" srcOrd="0" destOrd="0" presId="urn:microsoft.com/office/officeart/2005/8/layout/process1"/>
    <dgm:cxn modelId="{AB2D2257-7F1A-4EF8-9996-716B90BB8522}" type="presOf" srcId="{B84B5530-5028-45F4-8CCB-4F629773076C}" destId="{AE6FD486-259B-4E21-A234-A2C204A1499B}" srcOrd="0" destOrd="0" presId="urn:microsoft.com/office/officeart/2005/8/layout/process1"/>
    <dgm:cxn modelId="{7756BF31-8D9F-47C4-9B90-A23CA9A87EA0}" type="presOf" srcId="{17ABCF54-9F95-4A61-B74E-38558D187B9A}" destId="{EDECD337-4897-42E4-B60D-CFC59FAE6F64}" srcOrd="1" destOrd="0" presId="urn:microsoft.com/office/officeart/2005/8/layout/process1"/>
    <dgm:cxn modelId="{96E2F4A9-7245-4F52-9F6A-48B8C8D8ABAF}" type="presParOf" srcId="{501F0A21-36C1-4B9C-989E-C182457D758E}" destId="{8E9F66F1-5676-44A8-B8CC-7E62F1903D49}" srcOrd="0" destOrd="0" presId="urn:microsoft.com/office/officeart/2005/8/layout/process1"/>
    <dgm:cxn modelId="{4DF10BF8-A755-4898-9FF8-3E427750A89E}" type="presParOf" srcId="{501F0A21-36C1-4B9C-989E-C182457D758E}" destId="{69569537-8B9F-4724-80FA-4EEEAA41919A}" srcOrd="1" destOrd="0" presId="urn:microsoft.com/office/officeart/2005/8/layout/process1"/>
    <dgm:cxn modelId="{458F132E-FB19-422D-9631-E32694A14CA7}" type="presParOf" srcId="{69569537-8B9F-4724-80FA-4EEEAA41919A}" destId="{EDECD337-4897-42E4-B60D-CFC59FAE6F64}" srcOrd="0" destOrd="0" presId="urn:microsoft.com/office/officeart/2005/8/layout/process1"/>
    <dgm:cxn modelId="{168C208F-6B83-4040-9F65-574067BA54F5}" type="presParOf" srcId="{501F0A21-36C1-4B9C-989E-C182457D758E}" destId="{2DA2DD2E-2DB1-43BB-9F15-8EA1323E48FF}" srcOrd="2" destOrd="0" presId="urn:microsoft.com/office/officeart/2005/8/layout/process1"/>
    <dgm:cxn modelId="{55BACAA7-85FF-443E-878A-6760D151D7A1}" type="presParOf" srcId="{501F0A21-36C1-4B9C-989E-C182457D758E}" destId="{2213BEF1-A98D-49E7-A8C3-1319FC6F8D48}" srcOrd="3" destOrd="0" presId="urn:microsoft.com/office/officeart/2005/8/layout/process1"/>
    <dgm:cxn modelId="{2A83B94B-FEF7-41F7-BAEC-CB933C01FCAB}" type="presParOf" srcId="{2213BEF1-A98D-49E7-A8C3-1319FC6F8D48}" destId="{FFA1A03B-788A-4919-AAE9-5F83DB0E7D2E}" srcOrd="0" destOrd="0" presId="urn:microsoft.com/office/officeart/2005/8/layout/process1"/>
    <dgm:cxn modelId="{32E43B42-A4D3-4419-A8BF-C77615515BC9}" type="presParOf" srcId="{501F0A21-36C1-4B9C-989E-C182457D758E}" destId="{AE6FD486-259B-4E21-A234-A2C204A1499B}" srcOrd="4" destOrd="0" presId="urn:microsoft.com/office/officeart/2005/8/layout/process1"/>
    <dgm:cxn modelId="{7E8B3DA4-775A-4632-9F45-CEC65C60E05E}" type="presParOf" srcId="{501F0A21-36C1-4B9C-989E-C182457D758E}" destId="{FB399A44-091F-49F3-A78F-7A20E1197839}" srcOrd="5" destOrd="0" presId="urn:microsoft.com/office/officeart/2005/8/layout/process1"/>
    <dgm:cxn modelId="{2C813A50-AEC9-48C1-A9C8-FB1FDB836C86}" type="presParOf" srcId="{FB399A44-091F-49F3-A78F-7A20E1197839}" destId="{D1BA1044-02D1-4D39-8A67-288D7E68BF8F}" srcOrd="0" destOrd="0" presId="urn:microsoft.com/office/officeart/2005/8/layout/process1"/>
    <dgm:cxn modelId="{3A34C643-B404-47CC-856F-CAA3AE407B50}" type="presParOf" srcId="{501F0A21-36C1-4B9C-989E-C182457D758E}" destId="{342DABD4-2FD0-4F0C-828C-33AFD117FE99}" srcOrd="6" destOrd="0" presId="urn:microsoft.com/office/officeart/2005/8/layout/process1"/>
    <dgm:cxn modelId="{19AC1A13-B62C-4DD3-B5B6-280943F1234B}" type="presParOf" srcId="{501F0A21-36C1-4B9C-989E-C182457D758E}" destId="{6D201BE7-8709-4B32-B19F-0AAD07C8C2ED}" srcOrd="7" destOrd="0" presId="urn:microsoft.com/office/officeart/2005/8/layout/process1"/>
    <dgm:cxn modelId="{AA87D4E8-B058-455D-B01B-B65758C0960D}" type="presParOf" srcId="{6D201BE7-8709-4B32-B19F-0AAD07C8C2ED}" destId="{95729DD0-F460-4746-8875-C3FEB4A55A41}" srcOrd="0" destOrd="0" presId="urn:microsoft.com/office/officeart/2005/8/layout/process1"/>
    <dgm:cxn modelId="{8417AE60-7021-4988-8E77-AA775A7F66B0}" type="presParOf" srcId="{501F0A21-36C1-4B9C-989E-C182457D758E}" destId="{DC3EE9CF-F756-4955-87F5-86F50BF8B9C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9F66F1-5676-44A8-B8CC-7E62F1903D49}">
      <dsp:nvSpPr>
        <dsp:cNvPr id="0" name=""/>
        <dsp:cNvSpPr/>
      </dsp:nvSpPr>
      <dsp:spPr>
        <a:xfrm>
          <a:off x="3571" y="1699815"/>
          <a:ext cx="1107281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Soil	</a:t>
          </a:r>
          <a:endParaRPr lang="en-US" sz="1900" kern="1200" dirty="0"/>
        </a:p>
      </dsp:txBody>
      <dsp:txXfrm>
        <a:off x="3571" y="1699815"/>
        <a:ext cx="1107281" cy="664368"/>
      </dsp:txXfrm>
    </dsp:sp>
    <dsp:sp modelId="{69569537-8B9F-4724-80FA-4EEEAA41919A}">
      <dsp:nvSpPr>
        <dsp:cNvPr id="0" name=""/>
        <dsp:cNvSpPr/>
      </dsp:nvSpPr>
      <dsp:spPr>
        <a:xfrm>
          <a:off x="1221581" y="1894697"/>
          <a:ext cx="234743" cy="274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21581" y="1894697"/>
        <a:ext cx="234743" cy="274605"/>
      </dsp:txXfrm>
    </dsp:sp>
    <dsp:sp modelId="{2DA2DD2E-2DB1-43BB-9F15-8EA1323E48FF}">
      <dsp:nvSpPr>
        <dsp:cNvPr id="0" name=""/>
        <dsp:cNvSpPr/>
      </dsp:nvSpPr>
      <dsp:spPr>
        <a:xfrm>
          <a:off x="1553765" y="1699815"/>
          <a:ext cx="1107281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Forage</a:t>
          </a:r>
          <a:endParaRPr lang="en-US" sz="1900" kern="1200" dirty="0"/>
        </a:p>
      </dsp:txBody>
      <dsp:txXfrm>
        <a:off x="1553765" y="1699815"/>
        <a:ext cx="1107281" cy="664368"/>
      </dsp:txXfrm>
    </dsp:sp>
    <dsp:sp modelId="{2213BEF1-A98D-49E7-A8C3-1319FC6F8D48}">
      <dsp:nvSpPr>
        <dsp:cNvPr id="0" name=""/>
        <dsp:cNvSpPr/>
      </dsp:nvSpPr>
      <dsp:spPr>
        <a:xfrm>
          <a:off x="2771775" y="1894697"/>
          <a:ext cx="234743" cy="274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771775" y="1894697"/>
        <a:ext cx="234743" cy="274605"/>
      </dsp:txXfrm>
    </dsp:sp>
    <dsp:sp modelId="{AE6FD486-259B-4E21-A234-A2C204A1499B}">
      <dsp:nvSpPr>
        <dsp:cNvPr id="0" name=""/>
        <dsp:cNvSpPr/>
      </dsp:nvSpPr>
      <dsp:spPr>
        <a:xfrm>
          <a:off x="3103959" y="1699815"/>
          <a:ext cx="1107281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Cows</a:t>
          </a:r>
          <a:endParaRPr lang="en-US" sz="1900" kern="1200" dirty="0"/>
        </a:p>
      </dsp:txBody>
      <dsp:txXfrm>
        <a:off x="3103959" y="1699815"/>
        <a:ext cx="1107281" cy="664368"/>
      </dsp:txXfrm>
    </dsp:sp>
    <dsp:sp modelId="{FB399A44-091F-49F3-A78F-7A20E1197839}">
      <dsp:nvSpPr>
        <dsp:cNvPr id="0" name=""/>
        <dsp:cNvSpPr/>
      </dsp:nvSpPr>
      <dsp:spPr>
        <a:xfrm>
          <a:off x="4321968" y="1894697"/>
          <a:ext cx="234743" cy="274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321968" y="1894697"/>
        <a:ext cx="234743" cy="274605"/>
      </dsp:txXfrm>
    </dsp:sp>
    <dsp:sp modelId="{342DABD4-2FD0-4F0C-828C-33AFD117FE99}">
      <dsp:nvSpPr>
        <dsp:cNvPr id="0" name=""/>
        <dsp:cNvSpPr/>
      </dsp:nvSpPr>
      <dsp:spPr>
        <a:xfrm>
          <a:off x="4654153" y="1699815"/>
          <a:ext cx="1107281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Milk</a:t>
          </a:r>
          <a:endParaRPr lang="en-US" sz="1900" kern="1200" dirty="0"/>
        </a:p>
      </dsp:txBody>
      <dsp:txXfrm>
        <a:off x="4654153" y="1699815"/>
        <a:ext cx="1107281" cy="664368"/>
      </dsp:txXfrm>
    </dsp:sp>
    <dsp:sp modelId="{6D201BE7-8709-4B32-B19F-0AAD07C8C2ED}">
      <dsp:nvSpPr>
        <dsp:cNvPr id="0" name=""/>
        <dsp:cNvSpPr/>
      </dsp:nvSpPr>
      <dsp:spPr>
        <a:xfrm>
          <a:off x="5872162" y="1894697"/>
          <a:ext cx="234743" cy="274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872162" y="1894697"/>
        <a:ext cx="234743" cy="274605"/>
      </dsp:txXfrm>
    </dsp:sp>
    <dsp:sp modelId="{DC3EE9CF-F756-4955-87F5-86F50BF8B9C4}">
      <dsp:nvSpPr>
        <dsp:cNvPr id="0" name=""/>
        <dsp:cNvSpPr/>
      </dsp:nvSpPr>
      <dsp:spPr>
        <a:xfrm>
          <a:off x="6204346" y="1699815"/>
          <a:ext cx="1107281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Families</a:t>
          </a:r>
          <a:endParaRPr lang="en-US" sz="1900" kern="1200" dirty="0"/>
        </a:p>
      </dsp:txBody>
      <dsp:txXfrm>
        <a:off x="6204346" y="1699815"/>
        <a:ext cx="1107281" cy="664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0.60089</cdr:x>
      <cdr:y>0.27503</cdr:y>
    </cdr:from>
    <cdr:to>
      <cdr:x>0.68838</cdr:x>
      <cdr:y>0.41416</cdr:y>
    </cdr:to>
    <cdr:grpSp>
      <cdr:nvGrpSpPr>
        <cdr:cNvPr id="5" name="Group 4"/>
        <cdr:cNvGrpSpPr/>
      </cdr:nvGrpSpPr>
      <cdr:grpSpPr>
        <a:xfrm xmlns:a="http://schemas.openxmlformats.org/drawingml/2006/main">
          <a:off x="5448750" y="1404138"/>
          <a:ext cx="793342" cy="710314"/>
          <a:chOff x="6826369" y="1735911"/>
          <a:chExt cx="757255" cy="872913"/>
        </a:xfrm>
      </cdr:grpSpPr>
      <cdr:sp macro="" textlink="">
        <cdr:nvSpPr>
          <cdr:cNvPr id="3" name="Down Arrow 2"/>
          <cdr:cNvSpPr/>
        </cdr:nvSpPr>
        <cdr:spPr>
          <a:xfrm xmlns:a="http://schemas.openxmlformats.org/drawingml/2006/main">
            <a:off x="7075729" y="2261616"/>
            <a:ext cx="256284" cy="347208"/>
          </a:xfrm>
          <a:prstGeom xmlns:a="http://schemas.openxmlformats.org/drawingml/2006/main" prst="downArrow">
            <a:avLst/>
          </a:prstGeom>
          <a:solidFill xmlns:a="http://schemas.openxmlformats.org/drawingml/2006/main">
            <a:srgbClr val="000000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7" name="Alternate Process 6"/>
          <cdr:cNvSpPr/>
        </cdr:nvSpPr>
        <cdr:spPr>
          <a:xfrm xmlns:a="http://schemas.openxmlformats.org/drawingml/2006/main">
            <a:off x="6826369" y="1735911"/>
            <a:ext cx="757255" cy="545594"/>
          </a:xfrm>
          <a:prstGeom xmlns:a="http://schemas.openxmlformats.org/drawingml/2006/main" prst="flowChartAlternateProcess">
            <a:avLst/>
          </a:prstGeom>
          <a:solidFill xmlns:a="http://schemas.openxmlformats.org/drawingml/2006/main">
            <a:schemeClr val="tx1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/>
              <a:t>planted 23-Aug</a:t>
            </a:r>
          </a:p>
        </cdr:txBody>
      </cdr:sp>
    </cdr:grpSp>
  </cdr:relSizeAnchor>
  <cdr:relSizeAnchor xmlns:cdr="http://schemas.openxmlformats.org/drawingml/2006/chartDrawing">
    <cdr:from>
      <cdr:x>0.38339</cdr:x>
      <cdr:y>0.49089</cdr:y>
    </cdr:from>
    <cdr:to>
      <cdr:x>0.47087</cdr:x>
      <cdr:y>0.63002</cdr:y>
    </cdr:to>
    <cdr:grpSp>
      <cdr:nvGrpSpPr>
        <cdr:cNvPr id="4" name="Group 3"/>
        <cdr:cNvGrpSpPr/>
      </cdr:nvGrpSpPr>
      <cdr:grpSpPr>
        <a:xfrm xmlns:a="http://schemas.openxmlformats.org/drawingml/2006/main">
          <a:off x="3476504" y="2506190"/>
          <a:ext cx="793251" cy="710314"/>
          <a:chOff x="4198352" y="3141995"/>
          <a:chExt cx="757168" cy="872912"/>
        </a:xfrm>
      </cdr:grpSpPr>
      <cdr:sp macro="" textlink="">
        <cdr:nvSpPr>
          <cdr:cNvPr id="10" name="Down Arrow 9"/>
          <cdr:cNvSpPr/>
        </cdr:nvSpPr>
        <cdr:spPr>
          <a:xfrm xmlns:a="http://schemas.openxmlformats.org/drawingml/2006/main">
            <a:off x="4447626" y="3667699"/>
            <a:ext cx="256284" cy="347208"/>
          </a:xfrm>
          <a:prstGeom xmlns:a="http://schemas.openxmlformats.org/drawingml/2006/main" prst="downArrow">
            <a:avLst/>
          </a:prstGeom>
          <a:solidFill xmlns:a="http://schemas.openxmlformats.org/drawingml/2006/main">
            <a:srgbClr val="000000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1" name="Alternate Process 10"/>
          <cdr:cNvSpPr/>
        </cdr:nvSpPr>
        <cdr:spPr>
          <a:xfrm xmlns:a="http://schemas.openxmlformats.org/drawingml/2006/main">
            <a:off x="4198352" y="3141995"/>
            <a:ext cx="757168" cy="545593"/>
          </a:xfrm>
          <a:prstGeom xmlns:a="http://schemas.openxmlformats.org/drawingml/2006/main" prst="flowChartAlternateProcess">
            <a:avLst/>
          </a:prstGeom>
          <a:solidFill xmlns:a="http://schemas.openxmlformats.org/drawingml/2006/main">
            <a:schemeClr val="tx1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dirty="0"/>
              <a:t>planted 2-Sep</a:t>
            </a:r>
          </a:p>
        </cdr:txBody>
      </cdr:sp>
    </cdr:grpSp>
  </cdr:relSizeAnchor>
  <cdr:relSizeAnchor xmlns:cdr="http://schemas.openxmlformats.org/drawingml/2006/chartDrawing">
    <cdr:from>
      <cdr:x>0.15966</cdr:x>
      <cdr:y>0.15724</cdr:y>
    </cdr:from>
    <cdr:to>
      <cdr:x>0.24714</cdr:x>
      <cdr:y>0.29637</cdr:y>
    </cdr:to>
    <cdr:grpSp>
      <cdr:nvGrpSpPr>
        <cdr:cNvPr id="2" name="Group 1"/>
        <cdr:cNvGrpSpPr/>
      </cdr:nvGrpSpPr>
      <cdr:grpSpPr>
        <a:xfrm xmlns:a="http://schemas.openxmlformats.org/drawingml/2006/main">
          <a:off x="1447765" y="802773"/>
          <a:ext cx="793251" cy="710314"/>
          <a:chOff x="1682163" y="996888"/>
          <a:chExt cx="757168" cy="872912"/>
        </a:xfrm>
      </cdr:grpSpPr>
      <cdr:sp macro="" textlink="">
        <cdr:nvSpPr>
          <cdr:cNvPr id="12" name="Down Arrow 11"/>
          <cdr:cNvSpPr/>
        </cdr:nvSpPr>
        <cdr:spPr>
          <a:xfrm xmlns:a="http://schemas.openxmlformats.org/drawingml/2006/main">
            <a:off x="1931436" y="1522656"/>
            <a:ext cx="256284" cy="347144"/>
          </a:xfrm>
          <a:prstGeom xmlns:a="http://schemas.openxmlformats.org/drawingml/2006/main" prst="downArrow">
            <a:avLst/>
          </a:prstGeom>
          <a:solidFill xmlns:a="http://schemas.openxmlformats.org/drawingml/2006/main">
            <a:srgbClr val="000000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3" name="Alternate Process 12"/>
          <cdr:cNvSpPr/>
        </cdr:nvSpPr>
        <cdr:spPr>
          <a:xfrm xmlns:a="http://schemas.openxmlformats.org/drawingml/2006/main">
            <a:off x="1682163" y="996888"/>
            <a:ext cx="757168" cy="545594"/>
          </a:xfrm>
          <a:prstGeom xmlns:a="http://schemas.openxmlformats.org/drawingml/2006/main" prst="flowChartAlternateProcess">
            <a:avLst/>
          </a:prstGeom>
          <a:solidFill xmlns:a="http://schemas.openxmlformats.org/drawingml/2006/main">
            <a:schemeClr val="tx1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dirty="0"/>
              <a:t>planted 16-Aug</a:t>
            </a:r>
          </a:p>
        </cdr:txBody>
      </cdr:sp>
    </cdr:grpSp>
  </cdr:relSizeAnchor>
  <cdr:relSizeAnchor xmlns:cdr="http://schemas.openxmlformats.org/drawingml/2006/chartDrawing">
    <cdr:from>
      <cdr:x>0.82644</cdr:x>
      <cdr:y>0.22922</cdr:y>
    </cdr:from>
    <cdr:to>
      <cdr:x>0.91393</cdr:x>
      <cdr:y>0.36835</cdr:y>
    </cdr:to>
    <cdr:grpSp>
      <cdr:nvGrpSpPr>
        <cdr:cNvPr id="14" name="Group 13"/>
        <cdr:cNvGrpSpPr/>
      </cdr:nvGrpSpPr>
      <cdr:grpSpPr>
        <a:xfrm xmlns:a="http://schemas.openxmlformats.org/drawingml/2006/main">
          <a:off x="7493993" y="1170260"/>
          <a:ext cx="793341" cy="710314"/>
          <a:chOff x="0" y="0"/>
          <a:chExt cx="757255" cy="872913"/>
        </a:xfrm>
      </cdr:grpSpPr>
      <cdr:sp macro="" textlink="">
        <cdr:nvSpPr>
          <cdr:cNvPr id="15" name="Down Arrow 14"/>
          <cdr:cNvSpPr/>
        </cdr:nvSpPr>
        <cdr:spPr>
          <a:xfrm xmlns:a="http://schemas.openxmlformats.org/drawingml/2006/main">
            <a:off x="249360" y="525705"/>
            <a:ext cx="256284" cy="347208"/>
          </a:xfrm>
          <a:prstGeom xmlns:a="http://schemas.openxmlformats.org/drawingml/2006/main" prst="downArrow">
            <a:avLst/>
          </a:prstGeom>
          <a:solidFill xmlns:a="http://schemas.openxmlformats.org/drawingml/2006/main">
            <a:srgbClr val="000000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6" name="Alternate Process 6"/>
          <cdr:cNvSpPr/>
        </cdr:nvSpPr>
        <cdr:spPr>
          <a:xfrm xmlns:a="http://schemas.openxmlformats.org/drawingml/2006/main">
            <a:off x="0" y="0"/>
            <a:ext cx="757255" cy="545594"/>
          </a:xfrm>
          <a:prstGeom xmlns:a="http://schemas.openxmlformats.org/drawingml/2006/main" prst="flowChartAlternateProcess">
            <a:avLst/>
          </a:prstGeom>
          <a:solidFill xmlns:a="http://schemas.openxmlformats.org/drawingml/2006/main">
            <a:schemeClr val="tx1"/>
          </a:solidFill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/>
              <a:t>planted 23-Aug</a:t>
            </a: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0.15706</cdr:x>
      <cdr:y>0.03114</cdr:y>
    </cdr:from>
    <cdr:to>
      <cdr:x>0.21861</cdr:x>
      <cdr:y>0.08898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1040" y="164068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dirty="0" smtClean="0">
              <a:latin typeface="Arial" panose="020B0604020202020204" pitchFamily="34" charset="0"/>
              <a:cs typeface="Arial" panose="020B0604020202020204" pitchFamily="34" charset="0"/>
            </a:rPr>
            <a:t>56%</a:t>
          </a:r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0.38569</cdr:x>
      <cdr:y>0.1179</cdr:y>
    </cdr:from>
    <cdr:to>
      <cdr:x>0.43845</cdr:x>
      <cdr:y>0.17574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342240" y="621268"/>
          <a:ext cx="457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dirty="0" smtClean="0">
              <a:latin typeface="Arial" panose="020B0604020202020204" pitchFamily="34" charset="0"/>
              <a:cs typeface="Arial" panose="020B0604020202020204" pitchFamily="34" charset="0"/>
            </a:rPr>
            <a:t>50%</a:t>
          </a:r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0.61431</cdr:x>
      <cdr:y>0.16128</cdr:y>
    </cdr:from>
    <cdr:to>
      <cdr:x>0.67587</cdr:x>
      <cdr:y>0.21912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323440" y="849868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dirty="0" smtClean="0">
              <a:latin typeface="Arial" panose="020B0604020202020204" pitchFamily="34" charset="0"/>
              <a:cs typeface="Arial" panose="020B0604020202020204" pitchFamily="34" charset="0"/>
            </a:rPr>
            <a:t>47%</a:t>
          </a:r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0.84294</cdr:x>
      <cdr:y>0.21912</cdr:y>
    </cdr:from>
    <cdr:to>
      <cdr:x>0.90449</cdr:x>
      <cdr:y>0.27697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304640" y="1154668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dirty="0" smtClean="0">
              <a:latin typeface="Arial" panose="020B0604020202020204" pitchFamily="34" charset="0"/>
              <a:cs typeface="Arial" panose="020B0604020202020204" pitchFamily="34" charset="0"/>
            </a:rPr>
            <a:t>43%</a:t>
          </a:r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E4FE24F-F619-4A00-9FEB-EE8652F6D4A5}" type="datetimeFigureOut">
              <a:rPr lang="en-US"/>
              <a:pPr/>
              <a:t>11/14/2014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7E83C67-8F74-41A5-83AD-F95DCF49B9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C267F-9E99-4F27-B2E6-5B7F7A98036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DAF83-F151-410C-9589-2A435DF65D5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BCB25-7A6F-4181-9AF0-4C8EA3B49B21}" type="slidenum">
              <a:rPr lang="en-US" smtClean="0">
                <a:latin typeface="Georgia" pitchFamily="18" charset="0"/>
                <a:ea typeface="ＭＳ Ｐゴシック" charset="-128"/>
              </a:rPr>
              <a:pPr/>
              <a:t>17</a:t>
            </a:fld>
            <a:endParaRPr lang="en-US" smtClean="0">
              <a:latin typeface="Georgia" pitchFamily="18" charset="0"/>
              <a:ea typeface="ＭＳ Ｐゴシック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AE520F-DAFC-4106-89ED-A72EBD68816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77E5D-A6B6-4466-B22E-FC3C825C48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8FF83-53BF-451A-8895-1A9FE6592B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7A3DE-08D2-4287-9268-6A35BCC76E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A3E34-B979-4695-9986-360DD2ECAD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77BF0-0A99-4B1E-9E31-3EF5D708E1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9DE1E-263E-4093-8FA4-6DAABAA976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AC937-0A83-4C1F-A1C1-148B6039D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A49D1-E66F-4117-9D22-0E501CBEF2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A3A8E-B980-46AD-91B8-AB210498CE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FDE5E-7FF5-470E-A82D-ABCB546DEE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9CDEF-BFA1-4FA5-89F6-64F294047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478F2C-C776-421C-AC61-8463E9B1A9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bright="17000" contrast="-61000"/>
          </a:blip>
          <a:srcRect b="21111"/>
          <a:stretch>
            <a:fillRect/>
          </a:stretch>
        </p:blipFill>
        <p:spPr bwMode="auto">
          <a:xfrm>
            <a:off x="0" y="3810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305800" cy="1470025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ea typeface="ＭＳ Ｐゴシック" pitchFamily="34" charset="-128"/>
              </a:rPr>
              <a:t>Organic Dairy for the                      Next Generation</a:t>
            </a: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Dr. Heather Darby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University of Vermont Extension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4400" b="1" dirty="0" smtClean="0"/>
              <a:t>Greatest Challenges</a:t>
            </a:r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10058400" cy="4525963"/>
          </a:xfrm>
        </p:spPr>
        <p:txBody>
          <a:bodyPr/>
          <a:lstStyle/>
          <a:p>
            <a:r>
              <a:rPr lang="en-US" dirty="0" smtClean="0"/>
              <a:t>85% steady fair milk prices</a:t>
            </a:r>
          </a:p>
          <a:p>
            <a:pPr lvl="1"/>
            <a:r>
              <a:rPr lang="en-US" dirty="0" smtClean="0"/>
              <a:t>High grain prices</a:t>
            </a:r>
          </a:p>
          <a:p>
            <a:pPr lvl="1"/>
            <a:r>
              <a:rPr lang="en-US" dirty="0" smtClean="0"/>
              <a:t>Implementation of reduced quota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Greatest challenges for animal health/production </a:t>
            </a:r>
          </a:p>
          <a:p>
            <a:pPr lvl="1"/>
            <a:r>
              <a:rPr lang="en-US" dirty="0" smtClean="0"/>
              <a:t>69.0% forage quality</a:t>
            </a:r>
          </a:p>
          <a:p>
            <a:pPr lvl="1"/>
            <a:r>
              <a:rPr lang="en-US" dirty="0" smtClean="0"/>
              <a:t>59.0% fly management</a:t>
            </a:r>
          </a:p>
          <a:p>
            <a:pPr lvl="1"/>
            <a:r>
              <a:rPr lang="en-US" dirty="0" smtClean="0"/>
              <a:t>45.0% products for mastitis management</a:t>
            </a:r>
          </a:p>
          <a:p>
            <a:pPr lvl="1"/>
            <a:r>
              <a:rPr lang="en-US" dirty="0" smtClean="0"/>
              <a:t>57.0% organic trained vets</a:t>
            </a:r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BUILD MORE RESILIANT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4525963"/>
          </a:xfrm>
        </p:spPr>
        <p:txBody>
          <a:bodyPr/>
          <a:lstStyle/>
          <a:p>
            <a:r>
              <a:rPr lang="en-US" dirty="0" smtClean="0"/>
              <a:t>Reduce input costs (especially grain)</a:t>
            </a:r>
          </a:p>
          <a:p>
            <a:r>
              <a:rPr lang="en-US" dirty="0" smtClean="0"/>
              <a:t>Increase direct marketing or value add milk</a:t>
            </a:r>
          </a:p>
          <a:p>
            <a:r>
              <a:rPr lang="en-US" dirty="0" smtClean="0"/>
              <a:t>Climate change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They need reliable, credible research and education to be successful in the future.</a:t>
            </a:r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92075" y="6062663"/>
            <a:ext cx="8959850" cy="804862"/>
            <a:chOff x="-22452" y="6019798"/>
            <a:chExt cx="9174722" cy="795530"/>
          </a:xfrm>
        </p:grpSpPr>
        <p:pic>
          <p:nvPicPr>
            <p:cNvPr id="2051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52" y="6019798"/>
              <a:ext cx="4975452" cy="795528"/>
            </a:xfrm>
            <a:prstGeom prst="rect">
              <a:avLst/>
            </a:prstGeom>
            <a:noFill/>
            <a:ln w="1016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1" y="6019800"/>
              <a:ext cx="4199269" cy="795528"/>
            </a:xfrm>
            <a:prstGeom prst="rect">
              <a:avLst/>
            </a:prstGeom>
            <a:noFill/>
            <a:ln w="1016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1310"/>
            <a:ext cx="9143999" cy="6829778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graphicFrame>
        <p:nvGraphicFramePr>
          <p:cNvPr id="7" name="Diagram 6"/>
          <p:cNvGraphicFramePr/>
          <p:nvPr/>
        </p:nvGraphicFramePr>
        <p:xfrm>
          <a:off x="1143000" y="1447800"/>
          <a:ext cx="7315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Oval 7"/>
          <p:cNvSpPr/>
          <p:nvPr/>
        </p:nvSpPr>
        <p:spPr>
          <a:xfrm>
            <a:off x="685800" y="2057400"/>
            <a:ext cx="3505200" cy="3505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Strengthen Homegrown Feed Program to Minimize Costs, Improve Animal Health, Increase Resiliency, and Profitability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0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800"/>
            <a:ext cx="9144000" cy="6807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2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3726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pic>
        <p:nvPicPr>
          <p:cNvPr id="15363" name="Content Placeholder 3" descr="fixationcol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056688" cy="7391400"/>
          </a:xfrm>
        </p:spPr>
      </p:pic>
      <p:pic>
        <p:nvPicPr>
          <p:cNvPr id="15364" name="Picture 3" descr="EP041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913" y="5011738"/>
            <a:ext cx="273208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latin typeface="+mj-lt"/>
                <a:ea typeface="ＭＳ Ｐゴシック" charset="0"/>
                <a:cs typeface="ＭＳ Ｐゴシック" charset="0"/>
              </a:rPr>
              <a:t>Plant - Microbial Relationships</a:t>
            </a:r>
            <a:br>
              <a:rPr lang="en-US" sz="4000" kern="0" dirty="0">
                <a:latin typeface="+mj-lt"/>
                <a:ea typeface="ＭＳ Ｐゴシック" charset="0"/>
                <a:cs typeface="ＭＳ Ｐゴシック" charset="0"/>
              </a:rPr>
            </a:br>
            <a:endParaRPr lang="en-US" sz="3200" kern="0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wp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1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92075" y="6062663"/>
            <a:ext cx="8959850" cy="804862"/>
            <a:chOff x="-22452" y="6019798"/>
            <a:chExt cx="9174722" cy="795530"/>
          </a:xfrm>
        </p:grpSpPr>
        <p:pic>
          <p:nvPicPr>
            <p:cNvPr id="2051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52" y="6019798"/>
              <a:ext cx="4975452" cy="795528"/>
            </a:xfrm>
            <a:prstGeom prst="rect">
              <a:avLst/>
            </a:prstGeom>
            <a:noFill/>
            <a:ln w="1016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1" y="6019800"/>
              <a:ext cx="4199269" cy="795528"/>
            </a:xfrm>
            <a:prstGeom prst="rect">
              <a:avLst/>
            </a:prstGeom>
            <a:noFill/>
            <a:ln w="1016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1310"/>
            <a:ext cx="9143999" cy="6829778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Heather\My Documents\My Pictures\Earl OV\IMG_1032_JPG.jpg"/>
          <p:cNvPicPr>
            <a:picLocks noChangeAspect="1" noChangeArrowheads="1"/>
          </p:cNvPicPr>
          <p:nvPr/>
        </p:nvPicPr>
        <p:blipFill>
          <a:blip r:embed="rId3" cstate="print">
            <a:lum bright="9000" contrast="-37000"/>
          </a:blip>
          <a:srcRect/>
          <a:stretch>
            <a:fillRect/>
          </a:stretch>
        </p:blipFill>
        <p:spPr bwMode="auto">
          <a:xfrm>
            <a:off x="-152400" y="304800"/>
            <a:ext cx="9144000" cy="6553200"/>
          </a:xfrm>
          <a:prstGeom prst="rect">
            <a:avLst/>
          </a:prstGeom>
          <a:noFill/>
        </p:spPr>
      </p:pic>
      <p:pic>
        <p:nvPicPr>
          <p:cNvPr id="3" name="Picture 16" descr="EarlYouTubeFullScreenCaptu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0" y="23393400"/>
            <a:ext cx="7910513" cy="5191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762000"/>
            <a:ext cx="8153400" cy="5715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Organic dairy fast growing sector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 smtClean="0"/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NASS reports more than 2,030 organic dairy farms in the U.S. 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 smtClean="0"/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 smtClean="0"/>
              <a:t>201,844 certified organic cows in 2008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0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6. What are the challenges and directions for future research?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3" name="Picture 2" descr="IMG_42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>
                  <a14:imgLayer r:embed="rId3">
                    <a14:imgEffect>
                      <a14:brightnessContrast bright="15000" contrast="-69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867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val="388628505"/>
              </p:ext>
            </p:extLst>
          </p:nvPr>
        </p:nvGraphicFramePr>
        <p:xfrm>
          <a:off x="38100" y="762000"/>
          <a:ext cx="9067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609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Forage Brassicas Average Yields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/>
              <a:t>New </a:t>
            </a:r>
            <a:br>
              <a:rPr lang="en-US" dirty="0" smtClean="0"/>
            </a:br>
            <a:r>
              <a:rPr lang="en-US" dirty="0" smtClean="0"/>
              <a:t>Strategies</a:t>
            </a:r>
            <a:endParaRPr lang="en-US" dirty="0"/>
          </a:p>
        </p:txBody>
      </p:sp>
      <p:pic>
        <p:nvPicPr>
          <p:cNvPr id="3" name="Picture 2" descr="IMG_2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13100" y="1079500"/>
            <a:ext cx="66040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105400" cy="1143000"/>
          </a:xfrm>
        </p:spPr>
        <p:txBody>
          <a:bodyPr/>
          <a:lstStyle/>
          <a:p>
            <a:pPr algn="ctr"/>
            <a:r>
              <a:rPr lang="en-US" dirty="0" smtClean="0"/>
              <a:t>Value Added Organic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2037"/>
            <a:ext cx="5562600" cy="4525963"/>
          </a:xfrm>
        </p:spPr>
        <p:txBody>
          <a:bodyPr/>
          <a:lstStyle/>
          <a:p>
            <a:r>
              <a:rPr lang="en-US" dirty="0" smtClean="0"/>
              <a:t>63% of farms want to add value to their milk</a:t>
            </a:r>
          </a:p>
          <a:p>
            <a:endParaRPr lang="en-US" dirty="0" smtClean="0"/>
          </a:p>
          <a:p>
            <a:r>
              <a:rPr lang="en-US" dirty="0" smtClean="0"/>
              <a:t>89% believe organic milk prices too low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220" y="0"/>
            <a:ext cx="355978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804"/>
            <a:ext cx="7772400" cy="1470025"/>
          </a:xfrm>
        </p:spPr>
        <p:txBody>
          <a:bodyPr/>
          <a:lstStyle/>
          <a:p>
            <a:r>
              <a:rPr lang="en-US" dirty="0" smtClean="0"/>
              <a:t>Fats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5351" y="570005"/>
            <a:ext cx="4811607" cy="55657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2358"/>
            <a:ext cx="9144000" cy="6960358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57400" y="228604"/>
          <a:ext cx="5626099" cy="6629396"/>
        </p:xfrm>
        <a:graphic>
          <a:graphicData uri="http://schemas.openxmlformats.org/drawingml/2006/table">
            <a:tbl>
              <a:tblPr/>
              <a:tblGrid>
                <a:gridCol w="2514978"/>
                <a:gridCol w="577513"/>
                <a:gridCol w="2533608"/>
              </a:tblGrid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Omega-3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6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mg g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Orchardgrass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Meadow fescue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Bromegrass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Timothy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Tall fescue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Ketucky bluegrass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Legume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Omega-3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6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mg g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White clover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Trefoil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 clover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Alfalfa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Summary of Omega-3 &amp; Total Fatty Acids in Forages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val="3641941256"/>
              </p:ext>
            </p:extLst>
          </p:nvPr>
        </p:nvGraphicFramePr>
        <p:xfrm>
          <a:off x="239160" y="978932"/>
          <a:ext cx="8665679" cy="5269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161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UVMNWCST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-25400" y="990600"/>
          <a:ext cx="4495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572000" y="914400"/>
          <a:ext cx="441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838200" y="4724400"/>
            <a:ext cx="320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  <a:cs typeface="Arial" charset="0"/>
              </a:rPr>
              <a:t>Ratio Omega 6 to Omega 3 FA –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  <a:cs typeface="Arial" charset="0"/>
              </a:rPr>
              <a:t>Total FA – 28.5 mg g</a:t>
            </a:r>
            <a:r>
              <a:rPr lang="en-US" altLang="en-US" sz="1400" baseline="30000">
                <a:latin typeface="Arial" charset="0"/>
                <a:cs typeface="Arial" charset="0"/>
              </a:rPr>
              <a:t>-1</a:t>
            </a:r>
            <a:endParaRPr lang="en-US" altLang="en-US" sz="14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5410200" y="4724400"/>
            <a:ext cx="320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  <a:cs typeface="Arial" charset="0"/>
              </a:rPr>
              <a:t>Ratio Omega 6 to Omega 3 FA – 0.34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  <a:cs typeface="Arial" charset="0"/>
              </a:rPr>
              <a:t>Total FA – 11.1 mg g</a:t>
            </a:r>
            <a:r>
              <a:rPr lang="en-US" altLang="en-US" sz="1400" baseline="30000">
                <a:latin typeface="Arial" charset="0"/>
                <a:cs typeface="Arial" charset="0"/>
              </a:rPr>
              <a:t>-1</a:t>
            </a:r>
            <a:endParaRPr lang="en-US" altLang="en-US" sz="14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pic>
        <p:nvPicPr>
          <p:cNvPr id="14343" name="Picture 6" descr="FA Legend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115000"/>
            <a:ext cx="12954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FA Legend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1267400"/>
            <a:ext cx="12954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FA Legend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434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7"/>
          <p:cNvSpPr txBox="1">
            <a:spLocks noChangeArrowheads="1"/>
          </p:cNvSpPr>
          <p:nvPr/>
        </p:nvSpPr>
        <p:spPr bwMode="auto">
          <a:xfrm>
            <a:off x="5715000" y="5638800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trada-Light" pitchFamily="50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Choinere Family Farm, Highgate Center, VT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457200"/>
            <a:ext cx="6172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  <a:ea typeface="ＭＳ Ｐゴシック" charset="0"/>
                <a:cs typeface="ＭＳ Ｐゴシック" charset="0"/>
              </a:rPr>
              <a:t>2011 Small </a:t>
            </a:r>
            <a:r>
              <a:rPr lang="en-US" sz="2400" dirty="0">
                <a:ln>
                  <a:solidFill>
                    <a:schemeClr val="tx1"/>
                  </a:solidFill>
                </a:ln>
                <a:ea typeface="ＭＳ Ｐゴシック" charset="0"/>
                <a:cs typeface="ＭＳ Ｐゴシック" charset="0"/>
              </a:rPr>
              <a:t>Grain</a:t>
            </a:r>
            <a:r>
              <a:rPr lang="en-US" sz="2000" dirty="0">
                <a:ln>
                  <a:solidFill>
                    <a:schemeClr val="tx1"/>
                  </a:solidFill>
                </a:ln>
                <a:ea typeface="ＭＳ Ｐゴシック" charset="0"/>
                <a:cs typeface="ＭＳ Ｐゴシック" charset="0"/>
              </a:rPr>
              <a:t> Forage Fatty Acid Profile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856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1"/>
            <a:ext cx="8610068" cy="600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val="11148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0" y="64124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McBride and Greene, 2009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48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ea typeface="ＭＳ Ｐゴシック" charset="0"/>
                <a:cs typeface="ＭＳ Ｐゴシック" charset="0"/>
              </a:rPr>
              <a:t>Organic dairy fast growing sector</a:t>
            </a:r>
          </a:p>
          <a:p>
            <a:pPr marL="342900" lvl="0" indent="-342900" algn="ctr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dirty="0" smtClean="0"/>
              <a:t>Long Term Commitment to Education of Current and Future Farmers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Private and Public Commitments to </a:t>
            </a:r>
            <a:r>
              <a:rPr lang="en-US" sz="2800" dirty="0" err="1" smtClean="0"/>
              <a:t>ODairy</a:t>
            </a:r>
            <a:endParaRPr lang="en-US" sz="28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0" y="42672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Long Term Systems Research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1010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25600" y="24917400"/>
            <a:ext cx="3810000" cy="2849563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0" y="450850"/>
          <a:ext cx="9093200" cy="6340475"/>
        </p:xfrm>
        <a:graphic>
          <a:graphicData uri="http://schemas.openxmlformats.org/presentationml/2006/ole">
            <p:oleObj spid="_x0000_s254978" name="Worksheet" r:id="rId5" imgW="7581978" imgH="528619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Chart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72738" name="Worksheet" r:id="rId3" imgW="8782095" imgH="6381934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/>
          <a:lstStyle/>
          <a:p>
            <a:r>
              <a:rPr lang="en-US" sz="3200" dirty="0" smtClean="0"/>
              <a:t>Presents opportunity for many farms to remain in business, pass on to the next generation, and even start farming!</a:t>
            </a:r>
            <a:endParaRPr lang="en-US" sz="3200" dirty="0"/>
          </a:p>
        </p:txBody>
      </p:sp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2362200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Major contributor to rural economy</a:t>
            </a:r>
          </a:p>
          <a:p>
            <a:endParaRPr lang="en-US" sz="2800" dirty="0" smtClean="0"/>
          </a:p>
          <a:p>
            <a:r>
              <a:rPr lang="en-US" sz="2800" dirty="0" smtClean="0"/>
              <a:t>75% of organic dairy farms would not be in business today if they did not go organic</a:t>
            </a:r>
          </a:p>
        </p:txBody>
      </p:sp>
      <p:pic>
        <p:nvPicPr>
          <p:cNvPr id="7" name="Picture 7" descr="AA02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85218" y="4267199"/>
            <a:ext cx="3869470" cy="2590801"/>
          </a:xfrm>
          <a:noFill/>
          <a:ln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312420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372600" cy="1676400"/>
          </a:xfrm>
        </p:spPr>
        <p:txBody>
          <a:bodyPr/>
          <a:lstStyle/>
          <a:p>
            <a:pPr algn="ctr"/>
            <a:r>
              <a:rPr lang="en-US" sz="4000" dirty="0" smtClean="0"/>
              <a:t>Few Research Dollars for </a:t>
            </a:r>
            <a:r>
              <a:rPr lang="en-US" sz="4000" dirty="0" err="1" smtClean="0"/>
              <a:t>ODairy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51037"/>
            <a:ext cx="8534400" cy="4525963"/>
          </a:xfrm>
        </p:spPr>
        <p:txBody>
          <a:bodyPr/>
          <a:lstStyle/>
          <a:p>
            <a:r>
              <a:rPr lang="en-US" dirty="0" smtClean="0"/>
              <a:t>30 USDA related grants</a:t>
            </a:r>
          </a:p>
          <a:p>
            <a:pPr lvl="1"/>
            <a:r>
              <a:rPr lang="en-US" dirty="0" smtClean="0"/>
              <a:t>Primarily Hatch Funding </a:t>
            </a:r>
          </a:p>
          <a:p>
            <a:pPr lvl="1"/>
            <a:r>
              <a:rPr lang="en-US" dirty="0" smtClean="0"/>
              <a:t>Others USDA Organic Program </a:t>
            </a:r>
          </a:p>
          <a:p>
            <a:r>
              <a:rPr lang="en-US" dirty="0" smtClean="0"/>
              <a:t>2 Graduate Student SARE Grants</a:t>
            </a:r>
          </a:p>
          <a:p>
            <a:r>
              <a:rPr lang="en-US" dirty="0" smtClean="0"/>
              <a:t>1 SARE </a:t>
            </a:r>
            <a:r>
              <a:rPr lang="en-US" dirty="0" err="1" smtClean="0"/>
              <a:t>Agroecoystem</a:t>
            </a:r>
            <a:r>
              <a:rPr lang="en-US" dirty="0" smtClean="0"/>
              <a:t> Grant</a:t>
            </a:r>
          </a:p>
          <a:p>
            <a:r>
              <a:rPr lang="en-US" dirty="0" smtClean="0"/>
              <a:t>55 Projects funded through SARE Grants</a:t>
            </a:r>
          </a:p>
          <a:p>
            <a:pPr lvl="1"/>
            <a:r>
              <a:rPr lang="en-US" dirty="0" smtClean="0"/>
              <a:t>About 50% to the Northeast (grazing)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676400"/>
            <a:ext cx="9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Certified Organic Research Dairy Farms</a:t>
            </a:r>
            <a:endParaRPr lang="en-US" dirty="0"/>
          </a:p>
        </p:txBody>
      </p:sp>
      <p:pic>
        <p:nvPicPr>
          <p:cNvPr id="492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9600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343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5908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What research are farmers looking for?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284"/>
            <a:ext cx="9144001" cy="52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Schoolbook"/>
        <a:ea typeface=""/>
        <a:cs typeface=""/>
      </a:majorFont>
      <a:minorFont>
        <a:latin typeface="Strad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Century Schoolbook"/>
      <a:ea typeface="ＭＳ Ｐゴシック"/>
      <a:cs typeface=""/>
    </a:majorFont>
    <a:minorFont>
      <a:latin typeface="Strada-Light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Century Schoolbook"/>
      <a:ea typeface="ＭＳ Ｐゴシック"/>
      <a:cs typeface=""/>
    </a:majorFont>
    <a:minorFont>
      <a:latin typeface="Strada-Light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</TotalTime>
  <Words>435</Words>
  <Application>Microsoft Office PowerPoint</Application>
  <PresentationFormat>On-screen Show (4:3)</PresentationFormat>
  <Paragraphs>130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Custom Design</vt:lpstr>
      <vt:lpstr>Worksheet</vt:lpstr>
      <vt:lpstr>Organic Dairy for the                      Next Generation</vt:lpstr>
      <vt:lpstr>Slide 2</vt:lpstr>
      <vt:lpstr>Slide 3</vt:lpstr>
      <vt:lpstr>Slide 4</vt:lpstr>
      <vt:lpstr>Slide 5</vt:lpstr>
      <vt:lpstr>Presents opportunity for many farms to remain in business, pass on to the next generation, and even start farming!</vt:lpstr>
      <vt:lpstr>Few Research Dollars for ODairy</vt:lpstr>
      <vt:lpstr>Certified Organic Research Dairy Farms</vt:lpstr>
      <vt:lpstr>What research are farmers looking for?</vt:lpstr>
      <vt:lpstr>Greatest Challenges</vt:lpstr>
      <vt:lpstr>BUILD MORE RESILIANT SYSTEMS</vt:lpstr>
      <vt:lpstr>Slide 12</vt:lpstr>
      <vt:lpstr>Strengthen Homegrown Feed Program to Minimize Costs, Improve Animal Health, Increase Resiliency, and Profitability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New  Strategies</vt:lpstr>
      <vt:lpstr>Value Added Organic</vt:lpstr>
      <vt:lpstr>Fats</vt:lpstr>
      <vt:lpstr>Slide 26</vt:lpstr>
      <vt:lpstr>Slide 27</vt:lpstr>
      <vt:lpstr>Slide 28</vt:lpstr>
      <vt:lpstr>Slide 29</vt:lpstr>
      <vt:lpstr>Long Term Commitment to Education of Current and Future Farmers  Private and Public Commitments to ODairy</vt:lpstr>
      <vt:lpstr>Long Term Systems Research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Galen Dow</dc:creator>
  <cp:lastModifiedBy>speaker</cp:lastModifiedBy>
  <cp:revision>134</cp:revision>
  <dcterms:created xsi:type="dcterms:W3CDTF">2006-01-31T13:54:44Z</dcterms:created>
  <dcterms:modified xsi:type="dcterms:W3CDTF">2014-11-14T21:42:41Z</dcterms:modified>
</cp:coreProperties>
</file>